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</p:sldIdLst>
  <p:sldSz cy="5143500" cx="9144000"/>
  <p:notesSz cx="6858000" cy="9144000"/>
  <p:embeddedFontLst>
    <p:embeddedFont>
      <p:font typeface="Raleway"/>
      <p:regular r:id="rId43"/>
      <p:bold r:id="rId44"/>
      <p:italic r:id="rId45"/>
      <p:boldItalic r:id="rId46"/>
    </p:embeddedFont>
    <p:embeddedFont>
      <p:font typeface="Proxima Nova"/>
      <p:regular r:id="rId47"/>
      <p:bold r:id="rId48"/>
      <p:italic r:id="rId49"/>
      <p:boldItalic r:id="rId50"/>
    </p:embeddedFont>
    <p:embeddedFont>
      <p:font typeface="Source Sans Pro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font" Target="fonts/Raleway-bold.fntdata"/><Relationship Id="rId43" Type="http://schemas.openxmlformats.org/officeDocument/2006/relationships/font" Target="fonts/Raleway-regular.fntdata"/><Relationship Id="rId46" Type="http://schemas.openxmlformats.org/officeDocument/2006/relationships/font" Target="fonts/Raleway-boldItalic.fntdata"/><Relationship Id="rId45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ProximaNova-bold.fntdata"/><Relationship Id="rId47" Type="http://schemas.openxmlformats.org/officeDocument/2006/relationships/font" Target="fonts/ProximaNova-regular.fntdata"/><Relationship Id="rId49" Type="http://schemas.openxmlformats.org/officeDocument/2006/relationships/font" Target="fonts/ProximaNova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SourceSansPro-regular.fntdata"/><Relationship Id="rId50" Type="http://schemas.openxmlformats.org/officeDocument/2006/relationships/font" Target="fonts/ProximaNova-boldItalic.fntdata"/><Relationship Id="rId53" Type="http://schemas.openxmlformats.org/officeDocument/2006/relationships/font" Target="fonts/SourceSansPro-italic.fntdata"/><Relationship Id="rId52" Type="http://schemas.openxmlformats.org/officeDocument/2006/relationships/font" Target="fonts/SourceSansPro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54" Type="http://schemas.openxmlformats.org/officeDocument/2006/relationships/font" Target="fonts/SourceSansPr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jpg>
</file>

<file path=ppt/media/image28.png>
</file>

<file path=ppt/media/image29.png>
</file>

<file path=ppt/media/image3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Tanna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JP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111111"/>
                </a:solidFill>
                <a:highlight>
                  <a:srgbClr val="FFFFFF"/>
                </a:highlight>
              </a:rPr>
              <a:t>Who are the target users and 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111111"/>
                </a:solidFill>
                <a:highlight>
                  <a:srgbClr val="FFFFFF"/>
                </a:highlight>
              </a:rPr>
              <a:t>what is their motivation to use the proposed system?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" name="Shape 49"/>
          <p:cNvSpPr txBox="1"/>
          <p:nvPr>
            <p:ph type="title"/>
          </p:nvPr>
        </p:nvSpPr>
        <p:spPr>
          <a:xfrm>
            <a:off x="311700" y="743000"/>
            <a:ext cx="8520600" cy="2006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2845181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9" name="Shape 3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" name="Shape 40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1" name="Shape 41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2" name="Shape 4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Source Sans Pro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9.png"/><Relationship Id="rId4" Type="http://schemas.openxmlformats.org/officeDocument/2006/relationships/image" Target="../media/image01.png"/><Relationship Id="rId5" Type="http://schemas.openxmlformats.org/officeDocument/2006/relationships/image" Target="../media/image0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8.png"/><Relationship Id="rId4" Type="http://schemas.openxmlformats.org/officeDocument/2006/relationships/image" Target="../media/image04.png"/><Relationship Id="rId5" Type="http://schemas.openxmlformats.org/officeDocument/2006/relationships/image" Target="../media/image0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2.png"/><Relationship Id="rId4" Type="http://schemas.openxmlformats.org/officeDocument/2006/relationships/image" Target="../media/image0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Relationship Id="rId5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Relationship Id="rId4" Type="http://schemas.openxmlformats.org/officeDocument/2006/relationships/image" Target="../media/image28.png"/><Relationship Id="rId5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jpg"/><Relationship Id="rId4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5.jpg"/><Relationship Id="rId4" Type="http://schemas.openxmlformats.org/officeDocument/2006/relationships/image" Target="../media/image22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7.jpg"/><Relationship Id="rId4" Type="http://schemas.openxmlformats.org/officeDocument/2006/relationships/image" Target="../media/image2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BioMetriX</a:t>
            </a:r>
          </a:p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Ft. TJ Riblett and Team ROCKET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System Survey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EMoods</a:t>
            </a:r>
          </a:p>
        </p:txBody>
      </p:sp>
      <p:sp>
        <p:nvSpPr>
          <p:cNvPr id="119" name="Shape 119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Good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Free/ No Ads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Graph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Bad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Minimal Features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Ugly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User Interface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 txBox="1"/>
          <p:nvPr>
            <p:ph idx="1" type="subTitle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Android Mood Tracking App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450" y="338775"/>
            <a:ext cx="2365100" cy="438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1626" y="338775"/>
            <a:ext cx="2464549" cy="438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77450" y="338775"/>
            <a:ext cx="2403275" cy="438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265500" y="200775"/>
            <a:ext cx="4045199" cy="1509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Sleep as Android</a:t>
            </a:r>
          </a:p>
        </p:txBody>
      </p:sp>
      <p:sp>
        <p:nvSpPr>
          <p:cNvPr id="133" name="Shape 133"/>
          <p:cNvSpPr txBox="1"/>
          <p:nvPr>
            <p:ph idx="2" type="body"/>
          </p:nvPr>
        </p:nvSpPr>
        <p:spPr>
          <a:xfrm>
            <a:off x="4939500" y="604350"/>
            <a:ext cx="3837000" cy="4000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Good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Novel ideas to enforce alarms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Use of graphs to explain ideas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Advice based on results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Bad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Somewhat non-intuitive user-interface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Some users report issues with alarms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Cost</a:t>
            </a:r>
          </a:p>
          <a:p>
            <a:pPr indent="-228600" lvl="0" marL="457200">
              <a:spcBef>
                <a:spcPts val="0"/>
              </a:spcBef>
              <a:spcAft>
                <a:spcPts val="0"/>
              </a:spcAft>
            </a:pPr>
            <a:r>
              <a:rPr lang="en"/>
              <a:t>Free, but $4.49 for advanced features</a:t>
            </a:r>
          </a:p>
        </p:txBody>
      </p:sp>
      <p:sp>
        <p:nvSpPr>
          <p:cNvPr id="134" name="Shape 134"/>
          <p:cNvSpPr txBox="1"/>
          <p:nvPr>
            <p:ph idx="1" type="subTitle"/>
          </p:nvPr>
        </p:nvSpPr>
        <p:spPr>
          <a:xfrm>
            <a:off x="265500" y="3925150"/>
            <a:ext cx="4045199" cy="620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Android Sleep Cycle Tracking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124" y="1504275"/>
            <a:ext cx="2343974" cy="235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31" y="0"/>
            <a:ext cx="261153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0907" y="0"/>
            <a:ext cx="2589784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8882" y="0"/>
            <a:ext cx="258983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5993" y="0"/>
            <a:ext cx="259721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6489" y="0"/>
            <a:ext cx="259342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1" type="subTitle"/>
          </p:nvPr>
        </p:nvSpPr>
        <p:spPr>
          <a:xfrm>
            <a:off x="214700" y="3724999"/>
            <a:ext cx="4045199" cy="1923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Feature-rich diet and exercise coaching suite for losing weight</a:t>
            </a:r>
          </a:p>
        </p:txBody>
      </p:sp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800" y="0"/>
            <a:ext cx="3836999" cy="383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Shape 155"/>
          <p:cNvSpPr txBox="1"/>
          <p:nvPr/>
        </p:nvSpPr>
        <p:spPr>
          <a:xfrm>
            <a:off x="4693725" y="80725"/>
            <a:ext cx="4313100" cy="49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 u="sng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Good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Easy to use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Powerful automated entries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Excellent social functions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Swift, clean UI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Calorie differential and nutrition reports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And more! SparkPeople==Excellent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 u="sng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Bad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Full of ads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Full of links to parent website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Proxima Nova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Failed ‘SparkPoint’ system not removed entirely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25" y="0"/>
            <a:ext cx="2724548" cy="4940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4749" y="0"/>
            <a:ext cx="2779250" cy="4940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5487" y="0"/>
            <a:ext cx="2724548" cy="4843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24" y="0"/>
            <a:ext cx="2795900" cy="4970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Shape 1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5399" y="0"/>
            <a:ext cx="2795900" cy="4970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Shape 1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7624" y="0"/>
            <a:ext cx="2795900" cy="4970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790773" cy="496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5399" y="0"/>
            <a:ext cx="2790773" cy="4961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3224" y="-9"/>
            <a:ext cx="2790773" cy="4961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BioMetrix</a:t>
            </a:r>
          </a:p>
        </p:txBody>
      </p:sp>
      <p:sp>
        <p:nvSpPr>
          <p:cNvPr id="65" name="Shape 65"/>
          <p:cNvSpPr txBox="1"/>
          <p:nvPr>
            <p:ph idx="1" type="subTitle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Self Health Monitor </a:t>
            </a:r>
            <a:br>
              <a:rPr lang="en"/>
            </a:br>
            <a:r>
              <a:rPr lang="en"/>
              <a:t>Android Application</a:t>
            </a:r>
          </a:p>
        </p:txBody>
      </p:sp>
      <p:sp>
        <p:nvSpPr>
          <p:cNvPr id="66" name="Shape 66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BioMetrix gives users a unique ability to track multiple aspects of their health and create custom analytics to represent ongoing changes in their lives for personal or medical use.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Good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Tracks medication types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Tracks doses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Tracks frequency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Has secondary ability to track doctors and appointments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Bad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Obnoxious pill bottle shaking notifications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Semi simple interface, had to dig for some features</a:t>
            </a:r>
          </a:p>
        </p:txBody>
      </p:sp>
      <p:sp>
        <p:nvSpPr>
          <p:cNvPr id="182" name="Shape 182"/>
          <p:cNvSpPr txBox="1"/>
          <p:nvPr>
            <p:ph idx="1" type="subTitle"/>
          </p:nvPr>
        </p:nvSpPr>
        <p:spPr>
          <a:xfrm>
            <a:off x="265500" y="3311126"/>
            <a:ext cx="4045199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Medisafe keeps the user on track with medications.</a:t>
            </a:r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500" y="336325"/>
            <a:ext cx="4045199" cy="9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5600" y="130790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" y="0"/>
            <a:ext cx="28932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Shape 1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4215" y="0"/>
            <a:ext cx="289321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Shape 1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8440" y="0"/>
            <a:ext cx="289321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User Base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Target Users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People that want to find patterns related to mood, sleep, exercise, and diet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People with mental illnesses tracking data for personal or medical use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People who want to use one app for multiple health analytics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User Motivation</a:t>
            </a:r>
          </a:p>
        </p:txBody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311700" y="863550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Tracks multiple health aspects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Displays data in a graph that is easy to read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Displays possible patterns found through data analysis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Backs up user data</a:t>
            </a: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User Stories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Example user stories</a:t>
            </a:r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User wants to enter the fact they only slept 3 hours.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Trouble remembering to take medication on time. User sets alarms.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User wants to track what they are eating and, if by supper time they haven’t managed to choke down a single vegetable - they want a reminder.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PJ the Power User</a:t>
            </a:r>
          </a:p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PJ is having trouble sleeping. He tries to use this app to help him.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After entering his diet, exercise amounts, stress levels, and video game hours (custom module PJ made in-app) in for 2 weeks: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PJ looks at the app’s analysis.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He notices that less exercise, more caffeine after noon, and </a:t>
            </a:r>
            <a:r>
              <a:rPr i="1" lang="en"/>
              <a:t>not</a:t>
            </a:r>
            <a:r>
              <a:rPr lang="en"/>
              <a:t> playing video games means less sleep at night. PJ expects that improving one or more of these </a:t>
            </a:r>
            <a:r>
              <a:rPr i="1" lang="en"/>
              <a:t>biometrics </a:t>
            </a:r>
            <a:r>
              <a:rPr lang="en"/>
              <a:t>will improve his sleep quality, schedule, and length.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Derived Requirements</a:t>
            </a:r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App Requirements</a:t>
            </a:r>
          </a:p>
        </p:txBody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Track and store data for different modules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Amount of time slept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Diet information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Medication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Set alarms/reminders for various activities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Wakeup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Exercise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Enter Biometrix data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Analyze data for trends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Android Application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Designed for Android 5.1 (Lollipop)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Using Android API 22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Android Studio IDE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Java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XML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Database on Amazon Web Relational Database Service utilizing SQL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Local database utilizing SQLite</a:t>
            </a: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UI Support</a:t>
            </a: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idx="1" type="body"/>
          </p:nvPr>
        </p:nvSpPr>
        <p:spPr>
          <a:xfrm>
            <a:off x="288625" y="196050"/>
            <a:ext cx="5708399" cy="47513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Android Material Design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Buttons ‘float’ and have tactile sensation when pressed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Toolbars are persistent and open dialog boxes or drop down menus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Taps, swipes, presses, etc. make noise and animate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An activity, or the screen you see, stacks like a TimTam. They are navigable by the hardware buttons on every Android phone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Clean, web-safe neutral color schemes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Sans-serif fonts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WYSIWYG</a:t>
            </a:r>
          </a:p>
        </p:txBody>
      </p:sp>
      <p:pic>
        <p:nvPicPr>
          <p:cNvPr id="247" name="Shape 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8450" y="196062"/>
            <a:ext cx="2672648" cy="475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idx="1" type="body"/>
          </p:nvPr>
        </p:nvSpPr>
        <p:spPr>
          <a:xfrm>
            <a:off x="288625" y="196050"/>
            <a:ext cx="5708399" cy="47513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Just like TimTams</a:t>
            </a:r>
          </a:p>
        </p:txBody>
      </p:sp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Shape 254"/>
          <p:cNvSpPr txBox="1"/>
          <p:nvPr/>
        </p:nvSpPr>
        <p:spPr>
          <a:xfrm>
            <a:off x="4267025" y="2260375"/>
            <a:ext cx="4957800" cy="1303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UI layered like TimTams too</a:t>
            </a:r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idx="1" type="body"/>
          </p:nvPr>
        </p:nvSpPr>
        <p:spPr>
          <a:xfrm>
            <a:off x="288625" y="196050"/>
            <a:ext cx="5708399" cy="47513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BioMetriX </a:t>
            </a:r>
            <a:r>
              <a:rPr lang="en" sz="3600">
                <a:solidFill>
                  <a:schemeClr val="lt2"/>
                </a:solidFill>
              </a:rPr>
              <a:t>Keeps</a:t>
            </a:r>
            <a:r>
              <a:rPr lang="en" sz="3600"/>
              <a:t> it </a:t>
            </a:r>
            <a:r>
              <a:rPr lang="en" sz="3600">
                <a:solidFill>
                  <a:schemeClr val="accent5"/>
                </a:solidFill>
              </a:rPr>
              <a:t>Crispy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Default Android Material Design to be familiar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Emphasis on making daily data entry fast and automated where possible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Simple ‘+’ symbols to inform entry functionality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 All buttons open new activities or dialog boxes</a:t>
            </a:r>
          </a:p>
        </p:txBody>
      </p:sp>
      <p:pic>
        <p:nvPicPr>
          <p:cNvPr id="260" name="Shape 2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3775" y="80724"/>
            <a:ext cx="2737537" cy="4866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Shape 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525" y="62775"/>
            <a:ext cx="4919274" cy="4942324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Shape 266"/>
          <p:cNvSpPr txBox="1"/>
          <p:nvPr/>
        </p:nvSpPr>
        <p:spPr>
          <a:xfrm>
            <a:off x="69325" y="176500"/>
            <a:ext cx="5639399" cy="4770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This isn’t even my final form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Adjustable color schemes -&gt; “Earth Tone”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Floating animated guide character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Clear labels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BioMetriX home button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Return to previous activity with ‘back’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Tap the tool bar stack to quickly jump between modules</a:t>
            </a:r>
          </a:p>
        </p:txBody>
      </p:sp>
      <p:pic>
        <p:nvPicPr>
          <p:cNvPr id="267" name="Shape 2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9225" y="3598150"/>
            <a:ext cx="1044774" cy="1048724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Shape 268"/>
          <p:cNvSpPr txBox="1"/>
          <p:nvPr/>
        </p:nvSpPr>
        <p:spPr>
          <a:xfrm>
            <a:off x="695825" y="4324075"/>
            <a:ext cx="3632699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accent3"/>
                </a:solidFill>
              </a:rPr>
              <a:t>(Mock up may not represent final product)</a:t>
            </a:r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Shape 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-66675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Shape 274"/>
          <p:cNvSpPr txBox="1"/>
          <p:nvPr/>
        </p:nvSpPr>
        <p:spPr>
          <a:xfrm>
            <a:off x="-57700" y="62775"/>
            <a:ext cx="5766299" cy="48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Why is the seed talking to me?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Tap ‘Sprout’ for context-sensitive info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‘Sprout’ teaches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‘Sprout’ encourages user to continue using app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‘Sprout’ points out interesting trends in your data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‘Sprout’ links you to other parts of app </a:t>
            </a:r>
          </a:p>
        </p:txBody>
      </p:sp>
      <p:pic>
        <p:nvPicPr>
          <p:cNvPr id="275" name="Shape 2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1600" y="3049600"/>
            <a:ext cx="1336024" cy="17501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Shape 276"/>
          <p:cNvSpPr txBox="1"/>
          <p:nvPr/>
        </p:nvSpPr>
        <p:spPr>
          <a:xfrm>
            <a:off x="634300" y="3990250"/>
            <a:ext cx="3494400" cy="957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Mock up may not represent final product. </a:t>
            </a:r>
            <a:r>
              <a:rPr lang="en" sz="600"/>
              <a:t>All sales are final</a:t>
            </a:r>
          </a:p>
          <a:p>
            <a:pPr lvl="0">
              <a:spcBef>
                <a:spcPts val="0"/>
              </a:spcBef>
              <a:buNone/>
            </a:pPr>
            <a:r>
              <a:rPr lang="en" sz="600"/>
              <a:t>No refunds</a:t>
            </a:r>
          </a:p>
        </p:txBody>
      </p:sp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</a:t>
            </a:r>
          </a:p>
        </p:txBody>
      </p:sp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Where We Are In Our Project</a:t>
            </a:r>
          </a:p>
        </p:txBody>
      </p:sp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Progress</a:t>
            </a:r>
          </a:p>
        </p:txBody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Home screen activity with functionality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Most modules have a ‘create entry’ activity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Defaults date and time to current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Changes date and time to any in the past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Module specific information inputs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Local database storage and retrieval for sleep module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Basic user login and create login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Mood Tracking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Rate the severity of moods on a scale of 1 to 5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Default moods included: depression, elevation, anxiety, irritability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Create custom moods rated using the same 1 to 5 scale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Create multiple entries per day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Details section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Sleep Tracking</a:t>
            </a:r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Time started sleeping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Total time slept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Rate quality of sleep on a scale of 1 to 10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Track health level during sleep (ie: illness, hospitalized)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Details section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Exercise Tracking</a:t>
            </a:r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Create multiple entries per day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Different categories of workouts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Total exercise time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Rate intensity of workout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Details section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Diet Tracking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Enter total calories consumed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Rate healthiness of meals for the day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Track types of food groups you are eating from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Create custom tracking of specific nutritional values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Details section 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Medication Tracking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Enter multiple medications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Select dose and frequency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Create daily reminders to take medication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Create reminders to refill medication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Track side effects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Details section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Analysis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Analyze user information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Find possible patterns related to moods, exercise, diet, and sleep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Generate graphs containing all information from a given period of time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Create custom analytics based on what user is interested in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